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10"/>
  </p:notesMasterIdLst>
  <p:sldIdLst>
    <p:sldId id="256" r:id="rId2"/>
    <p:sldId id="287" r:id="rId3"/>
    <p:sldId id="309" r:id="rId4"/>
    <p:sldId id="297" r:id="rId5"/>
    <p:sldId id="312" r:id="rId6"/>
    <p:sldId id="311" r:id="rId7"/>
    <p:sldId id="299" r:id="rId8"/>
    <p:sldId id="31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4"/>
    <p:restoredTop sz="84082"/>
  </p:normalViewPr>
  <p:slideViewPr>
    <p:cSldViewPr snapToGrid="0" snapToObjects="1">
      <p:cViewPr varScale="1">
        <p:scale>
          <a:sx n="107" d="100"/>
          <a:sy n="107" d="100"/>
        </p:scale>
        <p:origin x="41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F1FD-6F52-D847-82A4-47C2D58B80EA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E6C0-3F56-2B43-BBD5-FE49F3EE1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cbl-gorilla.cs.technion.ac.il/" TargetMode="External"/><Relationship Id="rId3" Type="http://schemas.openxmlformats.org/officeDocument/2006/relationships/hyperlink" Target="https://www.r-project.org/" TargetMode="External"/><Relationship Id="rId7" Type="http://schemas.openxmlformats.org/officeDocument/2006/relationships/hyperlink" Target="http://www.pantherdb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great.stanford.edu/public/html/" TargetMode="External"/><Relationship Id="rId11" Type="http://schemas.openxmlformats.org/officeDocument/2006/relationships/hyperlink" Target="https://bmcgenomics.biomedcentral.com/articles/10.1186/s12864-018-4772-0" TargetMode="External"/><Relationship Id="rId5" Type="http://schemas.openxmlformats.org/officeDocument/2006/relationships/hyperlink" Target="https://satijalab.org/seurat/" TargetMode="External"/><Relationship Id="rId10" Type="http://schemas.openxmlformats.org/officeDocument/2006/relationships/hyperlink" Target="https://www.sciencedirect.com/science/article/pii/S1063520306000546" TargetMode="External"/><Relationship Id="rId4" Type="http://schemas.openxmlformats.org/officeDocument/2006/relationships/hyperlink" Target="https://rstudio.com/" TargetMode="External"/><Relationship Id="rId9" Type="http://schemas.openxmlformats.org/officeDocument/2006/relationships/hyperlink" Target="https://david.ncifcrf.gov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Glossary of single </a:t>
            </a:r>
            <a:r>
              <a:rPr lang="en-GB"/>
              <a:t>cell terms: https</a:t>
            </a:r>
            <a:r>
              <a:rPr lang="en-GB" dirty="0"/>
              <a:t>://</a:t>
            </a:r>
            <a:r>
              <a:rPr lang="en-GB" dirty="0" err="1"/>
              <a:t>nbisweden.github.io</a:t>
            </a:r>
            <a:r>
              <a:rPr lang="en-GB" dirty="0"/>
              <a:t>/single-cell-</a:t>
            </a:r>
            <a:r>
              <a:rPr lang="en-GB" dirty="0" err="1"/>
              <a:t>pbl</a:t>
            </a:r>
            <a:r>
              <a:rPr lang="en-GB" dirty="0"/>
              <a:t>/</a:t>
            </a:r>
            <a:r>
              <a:rPr lang="en-GB" dirty="0" err="1"/>
              <a:t>glossary_of_terms_single_cell.html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R language: </a:t>
            </a:r>
            <a:r>
              <a:rPr lang="en-US" dirty="0">
                <a:hlinkClick r:id="rId3"/>
              </a:rPr>
              <a:t>https://www.r-project.org/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https://rstudio.com/</a:t>
            </a:r>
            <a:endParaRPr lang="en-GB" dirty="0"/>
          </a:p>
          <a:p>
            <a:r>
              <a:rPr lang="en-GB" dirty="0"/>
              <a:t>Seurat: </a:t>
            </a:r>
            <a:r>
              <a:rPr lang="en-US" dirty="0">
                <a:hlinkClick r:id="rId5"/>
              </a:rPr>
              <a:t>https://satijalab.org/seurat/</a:t>
            </a:r>
            <a:endParaRPr lang="en-GB" dirty="0"/>
          </a:p>
          <a:p>
            <a:r>
              <a:rPr lang="en-GB" dirty="0"/>
              <a:t>GREAT: </a:t>
            </a:r>
            <a:r>
              <a:rPr lang="en-US" dirty="0">
                <a:hlinkClick r:id="rId6"/>
              </a:rPr>
              <a:t>http://great.stanford.edu/public/html/</a:t>
            </a:r>
            <a:endParaRPr lang="en-GB" dirty="0"/>
          </a:p>
          <a:p>
            <a:r>
              <a:rPr lang="en-GB" dirty="0"/>
              <a:t>PANTHER: </a:t>
            </a:r>
            <a:r>
              <a:rPr lang="en-US" dirty="0">
                <a:hlinkClick r:id="rId7"/>
              </a:rPr>
              <a:t>http://www.pantherdb.org/</a:t>
            </a:r>
            <a:endParaRPr lang="en-GB" dirty="0"/>
          </a:p>
          <a:p>
            <a:r>
              <a:rPr lang="en-GB" dirty="0" err="1"/>
              <a:t>GOrilla</a:t>
            </a:r>
            <a:r>
              <a:rPr lang="en-GB" dirty="0"/>
              <a:t>: </a:t>
            </a:r>
            <a:r>
              <a:rPr lang="en-US" dirty="0">
                <a:hlinkClick r:id="rId8"/>
              </a:rPr>
              <a:t>http://cbl-gorilla.cs.technion.ac.il/</a:t>
            </a:r>
            <a:endParaRPr lang="en-US" dirty="0"/>
          </a:p>
          <a:p>
            <a:r>
              <a:rPr lang="en-US" dirty="0"/>
              <a:t>DAVID: </a:t>
            </a:r>
            <a:r>
              <a:rPr lang="en-US" dirty="0">
                <a:hlinkClick r:id="rId9"/>
              </a:rPr>
              <a:t>https://david.ncifcrf.gov/</a:t>
            </a:r>
            <a:endParaRPr lang="en-GB" dirty="0"/>
          </a:p>
          <a:p>
            <a:r>
              <a:rPr lang="en-GB" dirty="0"/>
              <a:t>Diffusion maps: </a:t>
            </a:r>
            <a:r>
              <a:rPr lang="en-US" dirty="0">
                <a:hlinkClick r:id="rId10"/>
              </a:rPr>
              <a:t>https://www.sciencedirect.com/science/article/pii/S1063520306000546</a:t>
            </a:r>
            <a:endParaRPr lang="en-GB" dirty="0"/>
          </a:p>
          <a:p>
            <a:r>
              <a:rPr lang="en-GB" dirty="0"/>
              <a:t>Slingshot: </a:t>
            </a:r>
            <a:r>
              <a:rPr lang="en-US" dirty="0">
                <a:hlinkClick r:id="rId11"/>
              </a:rPr>
              <a:t>https://bmcgenomics.biomedcentral.com/articles/10.1186/s12864-018-4772-0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810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24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402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474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5C72A-EEA0-494C-8F21-A1214A7594D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4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43F8-22D0-DE46-9608-EB03ABDC3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0060-639A-1B41-8958-C76D87B3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9F0AE-747E-6D4D-8211-202B5F00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9AA5-EF0F-8B46-85D7-BFA9E9AAB7D1}" type="datetime1">
              <a:rPr lang="en-US" smtClean="0"/>
              <a:t>12/20/21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69BB-E495-8B40-8075-F2673CD2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CAD8A-389D-2549-A965-18945F1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8681-4C52-AB47-BB46-09DF560F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2D2E-DA41-144F-B411-6855D066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2C67-B52E-EF40-8AB9-C782A74D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E9733-916C-874E-90B0-F70BC63E9D2B}" type="datetime1">
              <a:rPr lang="en-US" smtClean="0"/>
              <a:t>12/20/21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9167-A0F9-454A-ABAE-7F373CD7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C4464-68EE-B04F-BC2C-2AFB97E6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CB58-0BC8-0347-8110-8E58567BE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AD0A0-3B62-1543-8926-6B159CC1F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D6C3-BCA2-174D-9B6C-4411E68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D700-30C7-5348-9C83-E150031C46F2}" type="datetime1">
              <a:rPr lang="en-US" smtClean="0"/>
              <a:t>12/20/21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8B61-62DD-544F-B8B1-091A3368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00E3-3E21-B94B-B098-F45A297A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93B7-84D6-B54E-8332-B94CCBB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2F30-5E1B-4B4A-B0EB-48259C09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AA0B-B0CB-574C-93E2-CECDEAEE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3148-C081-BF45-B319-238D13563939}" type="datetime1">
              <a:rPr lang="en-US" smtClean="0"/>
              <a:t>12/20/21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FE5C-3197-A34D-82E1-F1C5028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DB58-F871-6646-A98A-66A9313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5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439-21DC-5A40-8852-9951421B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10EF-9CBE-5549-9F69-0AA386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AB42-BEB6-B047-BBDD-215933D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3B5D6-4622-654F-9FF3-8A7B77E7C86F}" type="datetime1">
              <a:rPr lang="en-US" smtClean="0"/>
              <a:t>12/20/21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206A-28CB-1945-AF9D-7A0D8AE0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B713A-A3A0-A74B-A8F4-FCABF81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25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43FF-6C78-5B48-A6B7-3E81FA9C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3FBE-748C-4E4E-B1BE-DD537945F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B94EB-4184-214C-908E-6AFB7C65C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7B22-D144-2D48-9D6F-4F130CA2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46A3-A0CA-F644-8E0E-D6212D2E6237}" type="datetime1">
              <a:rPr lang="en-US" smtClean="0"/>
              <a:t>12/20/21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0B65-64A4-9A42-B12B-E9A46582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C9E5-82FE-A440-BEC5-9A86A2B6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D46-A300-6446-ACCA-9E3A8913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196DC-2144-7640-BE38-EE4F4D52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149E-D3A0-DB42-BF71-4CCAB48E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EE763-12F6-1F4E-B934-E0CF0345A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2FE4F-756E-3B4A-8123-3C6F64FC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2F07A-A617-7343-A3A5-9FDD371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9D88-9528-2E4C-801B-87FEEB98B6EC}" type="datetime1">
              <a:rPr lang="en-US" smtClean="0"/>
              <a:t>12/20/21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D7E33-C4F7-4743-8371-360849E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F20E-42D8-954F-9B41-FA855C24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A2A-648F-0346-9BF0-52F8730C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680B-5AD5-2349-9424-5B0FF7E7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DC62-1447-D044-B033-34FB2977468C}" type="datetime1">
              <a:rPr lang="en-US" smtClean="0"/>
              <a:t>12/20/21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560-8CAA-374D-8B98-7006EA53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ED91E-E1DE-F841-BB85-716D8D44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0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D0735-D1C6-EF4A-A1F0-0015E0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6795-26A5-7C45-8970-AA2F54E1D838}" type="datetime1">
              <a:rPr lang="en-US" smtClean="0"/>
              <a:t>12/20/21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C404-D05D-C447-BBCA-E0CC6B2C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338A-F704-CA43-A6C3-57F1A696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111-40FA-8046-85B0-3E52ECDB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11BF-8CFF-6040-86AF-779B710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7A2AE-A1E0-D340-815C-96C5C69A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F7E8-A804-D044-9C1B-704A1CAC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D28-7FA9-CE4D-BFB6-3F4745E5130C}" type="datetime1">
              <a:rPr lang="en-US" smtClean="0"/>
              <a:t>12/20/21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5884-4E62-D245-9E58-9C3244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F4D-548A-6145-BD81-1B491C5F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5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54B4-E994-7B4E-BA3F-9DD467E42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07F48-4A30-C948-9182-145DE536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CBD8D-CB87-424C-AF55-FE1C3381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CBF9B-5DB8-4E47-9940-13C9EBFC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4A53-6887-6748-8CFA-2801B6A283D8}" type="datetime1">
              <a:rPr lang="en-US" smtClean="0"/>
              <a:t>12/20/21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A808F-8062-7D47-9A90-A9BBA5EB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16C56-FCA3-144A-B124-7D4B2523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2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CB77F-D9F0-EF4A-A0A8-2D8E5E93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4578A-DE83-3941-A1A8-ABD6838E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06EB-059E-6640-834F-1E499C564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FB70-F297-0E44-A949-38ED45F1B6D8}" type="datetime1">
              <a:rPr lang="en-US" smtClean="0"/>
              <a:t>12/20/21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318C-06B3-6646-BF04-0D1444802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041E-3A38-9E47-B12B-865CF785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6B55-2FBF-E645-B561-8271EEC5C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2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920DB-A420-FF47-9398-3D0DD288A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968792" cy="3098061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rgbClr val="FFFFFF"/>
                </a:solidFill>
              </a:rPr>
              <a:t>5. Differential Expression Analysis in </a:t>
            </a:r>
            <a:r>
              <a:rPr lang="en-GB" sz="4800" b="1" dirty="0" err="1">
                <a:solidFill>
                  <a:srgbClr val="FFFFFF"/>
                </a:solidFill>
              </a:rPr>
              <a:t>scRNAseq</a:t>
            </a:r>
            <a:endParaRPr lang="en-GB" sz="4800" b="1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7D31-BD0F-024A-883E-291AC29D5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674204" cy="1244483"/>
          </a:xfrm>
        </p:spPr>
        <p:txBody>
          <a:bodyPr anchor="t"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Jose Alejandro Romero Herrera</a:t>
            </a:r>
          </a:p>
          <a:p>
            <a:pPr algn="l"/>
            <a:r>
              <a:rPr lang="en-GB" dirty="0">
                <a:solidFill>
                  <a:srgbClr val="FFFFFF"/>
                </a:solidFill>
              </a:rPr>
              <a:t>Data Scientist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5F955E-25FF-5245-A82D-80B255BC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908268"/>
            <a:ext cx="3737164" cy="1055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FF55D-D30D-1844-911C-CEEF3C2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20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678D-9D84-8B46-BB2C-A441DC16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0511"/>
            <a:ext cx="10515600" cy="1325563"/>
          </a:xfrm>
        </p:spPr>
        <p:txBody>
          <a:bodyPr/>
          <a:lstStyle/>
          <a:p>
            <a:r>
              <a:rPr lang="en-GB" dirty="0"/>
              <a:t>Agenda. Postprocessing</a:t>
            </a:r>
            <a:endParaRPr lang="en-US" dirty="0"/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B2DDB5BB-B607-B74D-9777-4145234E925E}"/>
              </a:ext>
            </a:extLst>
          </p:cNvPr>
          <p:cNvSpPr/>
          <p:nvPr/>
        </p:nvSpPr>
        <p:spPr>
          <a:xfrm rot="5400000">
            <a:off x="5318539" y="1319987"/>
            <a:ext cx="662783" cy="34534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010425FE-F84B-0B48-96D3-87FC0770A87F}"/>
              </a:ext>
            </a:extLst>
          </p:cNvPr>
          <p:cNvSpPr/>
          <p:nvPr/>
        </p:nvSpPr>
        <p:spPr>
          <a:xfrm rot="5400000">
            <a:off x="5318539" y="2972695"/>
            <a:ext cx="662783" cy="345341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CA44BEFF-621B-5942-A82D-50C401AE99BE}"/>
              </a:ext>
            </a:extLst>
          </p:cNvPr>
          <p:cNvSpPr/>
          <p:nvPr/>
        </p:nvSpPr>
        <p:spPr>
          <a:xfrm rot="5400000">
            <a:off x="5318539" y="3799049"/>
            <a:ext cx="662783" cy="345341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F0A25D8A-1E79-2948-9875-B43B6CE94657}"/>
              </a:ext>
            </a:extLst>
          </p:cNvPr>
          <p:cNvSpPr/>
          <p:nvPr/>
        </p:nvSpPr>
        <p:spPr>
          <a:xfrm rot="5400000">
            <a:off x="5318539" y="4625403"/>
            <a:ext cx="662783" cy="345341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A1F0CC82-82C0-AB4B-9942-724F691BECD8}"/>
              </a:ext>
            </a:extLst>
          </p:cNvPr>
          <p:cNvSpPr/>
          <p:nvPr/>
        </p:nvSpPr>
        <p:spPr>
          <a:xfrm rot="5400000">
            <a:off x="5318539" y="5458343"/>
            <a:ext cx="662783" cy="345341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1CB5E468-0261-6D42-90B3-5E497B9E8AE0}"/>
              </a:ext>
            </a:extLst>
          </p:cNvPr>
          <p:cNvSpPr/>
          <p:nvPr/>
        </p:nvSpPr>
        <p:spPr>
          <a:xfrm rot="5400000">
            <a:off x="5318539" y="6278112"/>
            <a:ext cx="662783" cy="345341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1B4F78FC-1711-3E45-BA6C-3216BD026EE3}"/>
              </a:ext>
            </a:extLst>
          </p:cNvPr>
          <p:cNvSpPr/>
          <p:nvPr/>
        </p:nvSpPr>
        <p:spPr>
          <a:xfrm rot="5400000">
            <a:off x="5318539" y="2114960"/>
            <a:ext cx="662783" cy="34534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F2DEC-4201-F84C-9A49-B83E46A14942}"/>
              </a:ext>
            </a:extLst>
          </p:cNvPr>
          <p:cNvSpPr txBox="1"/>
          <p:nvPr/>
        </p:nvSpPr>
        <p:spPr>
          <a:xfrm>
            <a:off x="3652930" y="6219949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Slingshot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440F40-96F6-8F4E-B7C7-C347A8981C31}"/>
              </a:ext>
            </a:extLst>
          </p:cNvPr>
          <p:cNvSpPr txBox="1"/>
          <p:nvPr/>
        </p:nvSpPr>
        <p:spPr>
          <a:xfrm>
            <a:off x="798795" y="5411962"/>
            <a:ext cx="4230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GREAT, PANTHER, </a:t>
            </a:r>
            <a:r>
              <a:rPr lang="en-GB" sz="2400" dirty="0" err="1"/>
              <a:t>GOrilla</a:t>
            </a:r>
            <a:r>
              <a:rPr lang="en-GB" sz="2400" dirty="0"/>
              <a:t>, DAVID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93B47F-CB96-2948-8559-FA850220F455}"/>
              </a:ext>
            </a:extLst>
          </p:cNvPr>
          <p:cNvSpPr txBox="1"/>
          <p:nvPr/>
        </p:nvSpPr>
        <p:spPr>
          <a:xfrm>
            <a:off x="2448156" y="2801088"/>
            <a:ext cx="24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 language-Seurat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8D36DE42-4BFD-7E4C-B168-2702D5A73018}"/>
              </a:ext>
            </a:extLst>
          </p:cNvPr>
          <p:cNvSpPr/>
          <p:nvPr/>
        </p:nvSpPr>
        <p:spPr>
          <a:xfrm>
            <a:off x="4987634" y="1011076"/>
            <a:ext cx="309064" cy="4118389"/>
          </a:xfrm>
          <a:prstGeom prst="leftBrac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676D2A-0C4E-3347-B0CE-E2BE428F8555}"/>
              </a:ext>
            </a:extLst>
          </p:cNvPr>
          <p:cNvCxnSpPr>
            <a:cxnSpLocks/>
          </p:cNvCxnSpPr>
          <p:nvPr/>
        </p:nvCxnSpPr>
        <p:spPr>
          <a:xfrm>
            <a:off x="5044786" y="5651491"/>
            <a:ext cx="39015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640D8C-FA80-9646-88A2-BBE3575B9564}"/>
              </a:ext>
            </a:extLst>
          </p:cNvPr>
          <p:cNvCxnSpPr>
            <a:cxnSpLocks/>
          </p:cNvCxnSpPr>
          <p:nvPr/>
        </p:nvCxnSpPr>
        <p:spPr>
          <a:xfrm>
            <a:off x="5010717" y="6450782"/>
            <a:ext cx="39015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C12DA86-9107-D34F-A410-DE053D85DD02}"/>
              </a:ext>
            </a:extLst>
          </p:cNvPr>
          <p:cNvSpPr/>
          <p:nvPr/>
        </p:nvSpPr>
        <p:spPr>
          <a:xfrm>
            <a:off x="6041265" y="1175157"/>
            <a:ext cx="2228850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Quality control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2ADFC13-C889-FB4F-89D0-D68320028ADD}"/>
              </a:ext>
            </a:extLst>
          </p:cNvPr>
          <p:cNvSpPr/>
          <p:nvPr/>
        </p:nvSpPr>
        <p:spPr>
          <a:xfrm>
            <a:off x="6041265" y="1970130"/>
            <a:ext cx="5618634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Dimensionality reduction and Visualization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6DB7021-0DCE-464C-97FF-EFA02442E0E1}"/>
              </a:ext>
            </a:extLst>
          </p:cNvPr>
          <p:cNvSpPr/>
          <p:nvPr/>
        </p:nvSpPr>
        <p:spPr>
          <a:xfrm>
            <a:off x="6041265" y="2827865"/>
            <a:ext cx="1560984" cy="635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Clustering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E2AAEBE-7E7B-B444-8820-CD5A5EB09651}"/>
              </a:ext>
            </a:extLst>
          </p:cNvPr>
          <p:cNvSpPr/>
          <p:nvPr/>
        </p:nvSpPr>
        <p:spPr>
          <a:xfrm>
            <a:off x="6041265" y="3654219"/>
            <a:ext cx="2361084" cy="635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Batch correction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F044CD6-8DE9-114B-B58A-1A7BB96593B8}"/>
              </a:ext>
            </a:extLst>
          </p:cNvPr>
          <p:cNvSpPr/>
          <p:nvPr/>
        </p:nvSpPr>
        <p:spPr>
          <a:xfrm>
            <a:off x="6041265" y="4480573"/>
            <a:ext cx="1946746" cy="635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DEG analysis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A77A0C8-A2B2-1C46-BF6F-8BCB285295E9}"/>
              </a:ext>
            </a:extLst>
          </p:cNvPr>
          <p:cNvSpPr/>
          <p:nvPr/>
        </p:nvSpPr>
        <p:spPr>
          <a:xfrm>
            <a:off x="6041265" y="5313513"/>
            <a:ext cx="4375621" cy="635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GO-term and pathway analysis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D81EF5B-9235-5A4C-90C9-1926D23AEEA5}"/>
              </a:ext>
            </a:extLst>
          </p:cNvPr>
          <p:cNvSpPr/>
          <p:nvPr/>
        </p:nvSpPr>
        <p:spPr>
          <a:xfrm>
            <a:off x="6041265" y="6133282"/>
            <a:ext cx="1946746" cy="635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/>
              <a:t>Pseudotime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9175F-B7C5-6D43-8013-9215DA6F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6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" grpId="0"/>
      <p:bldP spid="14" grpId="0"/>
      <p:bldP spid="15" grpId="0"/>
      <p:bldP spid="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1CCA9-0AB3-104D-8F47-70540424A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1" r="39926"/>
          <a:stretch/>
        </p:blipFill>
        <p:spPr bwMode="auto">
          <a:xfrm>
            <a:off x="179232" y="1882510"/>
            <a:ext cx="2470382" cy="1525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1849A8-845E-124D-AD53-F838741797D8}"/>
              </a:ext>
            </a:extLst>
          </p:cNvPr>
          <p:cNvSpPr txBox="1"/>
          <p:nvPr/>
        </p:nvSpPr>
        <p:spPr>
          <a:xfrm>
            <a:off x="642000" y="1386569"/>
            <a:ext cx="154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 experiment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43A9B09-67D1-4648-9F59-E13BFD03FA7E}"/>
              </a:ext>
            </a:extLst>
          </p:cNvPr>
          <p:cNvSpPr/>
          <p:nvPr/>
        </p:nvSpPr>
        <p:spPr>
          <a:xfrm>
            <a:off x="2649614" y="2209927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7D4A23-0F68-714A-BC0B-C1932198D5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7" t="5700" r="59073"/>
          <a:stretch/>
        </p:blipFill>
        <p:spPr>
          <a:xfrm>
            <a:off x="3353814" y="1443944"/>
            <a:ext cx="1334300" cy="1681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2AAB6A-6A3D-D34B-B58A-915C9C59A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58" t="5700" r="9435"/>
          <a:stretch/>
        </p:blipFill>
        <p:spPr>
          <a:xfrm>
            <a:off x="4615543" y="1443944"/>
            <a:ext cx="1364335" cy="1681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473551-D0E6-F74C-AC76-6E5BFA052694}"/>
              </a:ext>
            </a:extLst>
          </p:cNvPr>
          <p:cNvSpPr txBox="1"/>
          <p:nvPr/>
        </p:nvSpPr>
        <p:spPr>
          <a:xfrm>
            <a:off x="4485349" y="92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QC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55B3713-60F8-0342-9F08-E0352DACF20A}"/>
              </a:ext>
            </a:extLst>
          </p:cNvPr>
          <p:cNvSpPr/>
          <p:nvPr/>
        </p:nvSpPr>
        <p:spPr>
          <a:xfrm>
            <a:off x="5979876" y="2192637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5E6C42-27F2-EC48-9B70-C2FB6B1EAA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548"/>
          <a:stretch/>
        </p:blipFill>
        <p:spPr>
          <a:xfrm>
            <a:off x="8832622" y="4766169"/>
            <a:ext cx="1938652" cy="19317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391010-A89A-2A4B-9CC6-CEE8A8BB7C06}"/>
              </a:ext>
            </a:extLst>
          </p:cNvPr>
          <p:cNvSpPr txBox="1"/>
          <p:nvPr/>
        </p:nvSpPr>
        <p:spPr>
          <a:xfrm>
            <a:off x="8528906" y="4076296"/>
            <a:ext cx="254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Dimensionality reduction</a:t>
            </a:r>
          </a:p>
          <a:p>
            <a:pPr algn="ctr"/>
            <a:r>
              <a:rPr lang="en-GB" dirty="0"/>
              <a:t>Visualization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004E1ED-3528-B443-B7D5-2E5D04DA6AEC}"/>
              </a:ext>
            </a:extLst>
          </p:cNvPr>
          <p:cNvSpPr/>
          <p:nvPr/>
        </p:nvSpPr>
        <p:spPr>
          <a:xfrm rot="5400000">
            <a:off x="9475375" y="3568588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7633F2-0272-0C48-ADFF-D784B3C60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025" y="1258881"/>
            <a:ext cx="4255027" cy="21275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940B4A-24E4-4D4C-B369-9FBF72DAEEA5}"/>
              </a:ext>
            </a:extLst>
          </p:cNvPr>
          <p:cNvSpPr txBox="1"/>
          <p:nvPr/>
        </p:nvSpPr>
        <p:spPr>
          <a:xfrm>
            <a:off x="8075450" y="766787"/>
            <a:ext cx="1726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Batch correction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854EC95-62A4-CF4F-AC92-DCC31206927C}"/>
              </a:ext>
            </a:extLst>
          </p:cNvPr>
          <p:cNvSpPr/>
          <p:nvPr/>
        </p:nvSpPr>
        <p:spPr>
          <a:xfrm rot="10800000">
            <a:off x="7979632" y="4916918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4C09C8-023C-EB42-84B3-6C23914155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236"/>
          <a:stretch/>
        </p:blipFill>
        <p:spPr>
          <a:xfrm>
            <a:off x="5678753" y="3872666"/>
            <a:ext cx="2125574" cy="20984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B8A4E5-10DB-8249-87C9-2B048BE12792}"/>
              </a:ext>
            </a:extLst>
          </p:cNvPr>
          <p:cNvSpPr txBox="1"/>
          <p:nvPr/>
        </p:nvSpPr>
        <p:spPr>
          <a:xfrm>
            <a:off x="6220537" y="3573687"/>
            <a:ext cx="112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Clustering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CD26DDF-B6A4-164F-A4B4-F0ABE690E17C}"/>
              </a:ext>
            </a:extLst>
          </p:cNvPr>
          <p:cNvSpPr/>
          <p:nvPr/>
        </p:nvSpPr>
        <p:spPr>
          <a:xfrm rot="10800000">
            <a:off x="4971138" y="4430386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01D74A-ADF0-3347-BC5A-007FFE979278}"/>
              </a:ext>
            </a:extLst>
          </p:cNvPr>
          <p:cNvSpPr txBox="1"/>
          <p:nvPr/>
        </p:nvSpPr>
        <p:spPr>
          <a:xfrm>
            <a:off x="3914002" y="338499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9D3B91-C7E8-D94D-90FA-F34F8EA16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7244" y="3713438"/>
            <a:ext cx="1433061" cy="1475987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169A3C69-5279-F940-99CF-7BA0B80F3AE3}"/>
              </a:ext>
            </a:extLst>
          </p:cNvPr>
          <p:cNvSpPr/>
          <p:nvPr/>
        </p:nvSpPr>
        <p:spPr>
          <a:xfrm rot="10800000">
            <a:off x="4983658" y="6381406"/>
            <a:ext cx="3749040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F1DE00-BE39-084C-95CB-168C01783B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8331" y="5715696"/>
            <a:ext cx="1498812" cy="10754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7A645C5-6068-024A-999B-7DD176C53643}"/>
              </a:ext>
            </a:extLst>
          </p:cNvPr>
          <p:cNvSpPr txBox="1"/>
          <p:nvPr/>
        </p:nvSpPr>
        <p:spPr>
          <a:xfrm>
            <a:off x="3370978" y="5357391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Pseudotime</a:t>
            </a:r>
            <a:endParaRPr lang="en-GB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F7C8FFA-FE4D-A149-A312-6665552AC00C}"/>
              </a:ext>
            </a:extLst>
          </p:cNvPr>
          <p:cNvSpPr/>
          <p:nvPr/>
        </p:nvSpPr>
        <p:spPr>
          <a:xfrm rot="10800000">
            <a:off x="2585757" y="4642598"/>
            <a:ext cx="653143" cy="27432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ED772BD-891E-874D-8C3F-75C8F043191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8424" r="-1537"/>
          <a:stretch/>
        </p:blipFill>
        <p:spPr>
          <a:xfrm>
            <a:off x="613871" y="4076296"/>
            <a:ext cx="1860774" cy="2149194"/>
          </a:xfrm>
          <a:prstGeom prst="rect">
            <a:avLst/>
          </a:prstGeom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68E7AA-DF4A-A14C-8EDB-90BC6A7ECE43}"/>
              </a:ext>
            </a:extLst>
          </p:cNvPr>
          <p:cNvSpPr txBox="1"/>
          <p:nvPr/>
        </p:nvSpPr>
        <p:spPr>
          <a:xfrm>
            <a:off x="518689" y="3663222"/>
            <a:ext cx="20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Enrichment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B2C07-0DB8-DE49-82F0-C656F6F2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3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F7B464-F0DD-9C41-AD62-8611769A18FB}"/>
              </a:ext>
            </a:extLst>
          </p:cNvPr>
          <p:cNvSpPr/>
          <p:nvPr/>
        </p:nvSpPr>
        <p:spPr>
          <a:xfrm>
            <a:off x="518689" y="296883"/>
            <a:ext cx="2835125" cy="83923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Workflow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24052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  <p:bldP spid="12" grpId="0"/>
      <p:bldP spid="13" grpId="0" animBg="1"/>
      <p:bldP spid="16" grpId="0"/>
      <p:bldP spid="17" grpId="0" animBg="1"/>
      <p:bldP spid="19" grpId="0"/>
      <p:bldP spid="20" grpId="0" animBg="1"/>
      <p:bldP spid="22" grpId="0"/>
      <p:bldP spid="24" grpId="0" animBg="1"/>
      <p:bldP spid="26" grpId="0"/>
      <p:bldP spid="27" grpId="0" animBg="1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F059B-897A-7B4D-8E21-BB5AAE846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12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Comparison between conditions or clusters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 for bulk </a:t>
            </a:r>
            <a:r>
              <a:rPr lang="en-US" dirty="0" err="1"/>
              <a:t>RNAseq</a:t>
            </a:r>
            <a:r>
              <a:rPr lang="en-US" dirty="0"/>
              <a:t>, Log</a:t>
            </a:r>
            <a:r>
              <a:rPr lang="en-US" baseline="-25000" dirty="0"/>
              <a:t>2</a:t>
            </a:r>
            <a:r>
              <a:rPr lang="en-US" dirty="0"/>
              <a:t> Fold Changes and p-values are calculated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Statistical testing is a bit different than for bulk </a:t>
            </a:r>
            <a:r>
              <a:rPr lang="en-US" dirty="0" err="1"/>
              <a:t>RNAseq</a:t>
            </a:r>
            <a:r>
              <a:rPr lang="en-US" dirty="0"/>
              <a:t> (Wald test)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Common test is Wilcoxon test (Mann Whitney)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DA100-5FDB-BE44-8A74-2DB5B675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4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0A6625A-FA81-C24E-9419-3320620D3F5C}"/>
              </a:ext>
            </a:extLst>
          </p:cNvPr>
          <p:cNvSpPr/>
          <p:nvPr/>
        </p:nvSpPr>
        <p:spPr>
          <a:xfrm>
            <a:off x="838199" y="546265"/>
            <a:ext cx="9172700" cy="76977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Differential Gene Expression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88F153-F79B-A149-AA20-3723F1798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b="2109"/>
          <a:stretch/>
        </p:blipFill>
        <p:spPr>
          <a:xfrm>
            <a:off x="1828800" y="3938588"/>
            <a:ext cx="8534400" cy="291941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228F06-BA91-DD4C-82F4-A86DFFE84CC7}"/>
              </a:ext>
            </a:extLst>
          </p:cNvPr>
          <p:cNvCxnSpPr>
            <a:cxnSpLocks/>
          </p:cNvCxnSpPr>
          <p:nvPr/>
        </p:nvCxnSpPr>
        <p:spPr>
          <a:xfrm flipH="1">
            <a:off x="3362696" y="4509604"/>
            <a:ext cx="3380508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062A4B-C092-1345-A8EC-490AB8101F18}"/>
              </a:ext>
            </a:extLst>
          </p:cNvPr>
          <p:cNvCxnSpPr>
            <a:cxnSpLocks/>
          </p:cNvCxnSpPr>
          <p:nvPr/>
        </p:nvCxnSpPr>
        <p:spPr>
          <a:xfrm flipH="1">
            <a:off x="3362696" y="4509604"/>
            <a:ext cx="3380508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C970DD-B86B-F945-AB22-43C1209EA6DB}"/>
              </a:ext>
            </a:extLst>
          </p:cNvPr>
          <p:cNvCxnSpPr>
            <a:cxnSpLocks/>
          </p:cNvCxnSpPr>
          <p:nvPr/>
        </p:nvCxnSpPr>
        <p:spPr>
          <a:xfrm>
            <a:off x="6743204" y="4509604"/>
            <a:ext cx="393866" cy="12974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A276C8-3487-954B-A798-A54EC87E9ADA}"/>
              </a:ext>
            </a:extLst>
          </p:cNvPr>
          <p:cNvCxnSpPr>
            <a:cxnSpLocks/>
          </p:cNvCxnSpPr>
          <p:nvPr/>
        </p:nvCxnSpPr>
        <p:spPr>
          <a:xfrm flipH="1">
            <a:off x="3705102" y="4509604"/>
            <a:ext cx="3038102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C59F9C-9C39-2041-AFFB-4998FED01B7A}"/>
              </a:ext>
            </a:extLst>
          </p:cNvPr>
          <p:cNvCxnSpPr>
            <a:cxnSpLocks/>
          </p:cNvCxnSpPr>
          <p:nvPr/>
        </p:nvCxnSpPr>
        <p:spPr>
          <a:xfrm flipH="1">
            <a:off x="3399312" y="4509604"/>
            <a:ext cx="3343892" cy="1095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7881738-998C-8146-A6BE-90C39E18CF2B}"/>
              </a:ext>
            </a:extLst>
          </p:cNvPr>
          <p:cNvCxnSpPr>
            <a:cxnSpLocks/>
          </p:cNvCxnSpPr>
          <p:nvPr/>
        </p:nvCxnSpPr>
        <p:spPr>
          <a:xfrm flipH="1" flipV="1">
            <a:off x="3362696" y="4357204"/>
            <a:ext cx="3380508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B534483-97F8-BB49-8101-A738E624A15D}"/>
              </a:ext>
            </a:extLst>
          </p:cNvPr>
          <p:cNvSpPr txBox="1"/>
          <p:nvPr/>
        </p:nvSpPr>
        <p:spPr>
          <a:xfrm>
            <a:off x="9091994" y="3963230"/>
            <a:ext cx="92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25248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BD16D-2AD6-BF49-868E-839D7CF92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1698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Testing of thousands of genes: p-values need to be </a:t>
            </a:r>
            <a:r>
              <a:rPr lang="en-GB" b="1" dirty="0"/>
              <a:t>adjusted</a:t>
            </a:r>
            <a:r>
              <a:rPr lang="en-GB" dirty="0"/>
              <a:t> </a:t>
            </a:r>
          </a:p>
          <a:p>
            <a:pPr lvl="1"/>
            <a:r>
              <a:rPr lang="en-GB" dirty="0" err="1"/>
              <a:t>Benjamini</a:t>
            </a:r>
            <a:r>
              <a:rPr lang="en-GB" dirty="0"/>
              <a:t>-Hochberg method</a:t>
            </a:r>
          </a:p>
          <a:p>
            <a:pPr lvl="1"/>
            <a:r>
              <a:rPr lang="en-GB" dirty="0"/>
              <a:t>Bonferroni method: </a:t>
            </a:r>
            <a:r>
              <a:rPr lang="en-GB" b="1" dirty="0"/>
              <a:t>recommended</a:t>
            </a:r>
            <a:endParaRPr lang="en-GB" dirty="0"/>
          </a:p>
          <a:p>
            <a:endParaRPr lang="en-GB" dirty="0"/>
          </a:p>
          <a:p>
            <a:r>
              <a:rPr lang="en-GB" dirty="0"/>
              <a:t>Filter markers by LFC and adjusted p-value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97C21-F34F-0F4F-90E3-C4E15BFD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5</a:t>
            </a:fld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1D4D00-A462-A64B-996E-07E970E0796C}"/>
              </a:ext>
            </a:extLst>
          </p:cNvPr>
          <p:cNvSpPr/>
          <p:nvPr/>
        </p:nvSpPr>
        <p:spPr>
          <a:xfrm>
            <a:off x="838199" y="546265"/>
            <a:ext cx="9172700" cy="76977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Differential Gene Expression Analysis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49A9CF-B6BF-AE4B-AE5D-042EF5D36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324622"/>
              </p:ext>
            </p:extLst>
          </p:nvPr>
        </p:nvGraphicFramePr>
        <p:xfrm>
          <a:off x="1942522" y="4412384"/>
          <a:ext cx="86741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541">
                  <a:extLst>
                    <a:ext uri="{9D8B030D-6E8A-4147-A177-3AD203B41FA5}">
                      <a16:colId xmlns:a16="http://schemas.microsoft.com/office/drawing/2014/main" val="3656596810"/>
                    </a:ext>
                  </a:extLst>
                </a:gridCol>
                <a:gridCol w="1554541">
                  <a:extLst>
                    <a:ext uri="{9D8B030D-6E8A-4147-A177-3AD203B41FA5}">
                      <a16:colId xmlns:a16="http://schemas.microsoft.com/office/drawing/2014/main" val="745680229"/>
                    </a:ext>
                  </a:extLst>
                </a:gridCol>
                <a:gridCol w="1554541">
                  <a:extLst>
                    <a:ext uri="{9D8B030D-6E8A-4147-A177-3AD203B41FA5}">
                      <a16:colId xmlns:a16="http://schemas.microsoft.com/office/drawing/2014/main" val="1957654084"/>
                    </a:ext>
                  </a:extLst>
                </a:gridCol>
                <a:gridCol w="863517">
                  <a:extLst>
                    <a:ext uri="{9D8B030D-6E8A-4147-A177-3AD203B41FA5}">
                      <a16:colId xmlns:a16="http://schemas.microsoft.com/office/drawing/2014/main" val="1275818414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1398193237"/>
                    </a:ext>
                  </a:extLst>
                </a:gridCol>
                <a:gridCol w="1983179">
                  <a:extLst>
                    <a:ext uri="{9D8B030D-6E8A-4147-A177-3AD203B41FA5}">
                      <a16:colId xmlns:a16="http://schemas.microsoft.com/office/drawing/2014/main" val="3013695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Avg_log2FC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Pct.1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Pct.2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Adj</a:t>
                      </a:r>
                      <a:r>
                        <a:rPr lang="en-GB" dirty="0"/>
                        <a:t> 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545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Gm11517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1.107520e-16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1.755328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2.277726e-12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098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Impdh2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2.399680e-21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1.683743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4.935181e-17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150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Larp4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2.697206e-19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1.664780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5.547075e-15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56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Odc1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3.235495e-22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1.621770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6.654119e-18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530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066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30A3AF-2E39-2C42-B920-85664563BDB4}"/>
              </a:ext>
            </a:extLst>
          </p:cNvPr>
          <p:cNvGrpSpPr/>
          <p:nvPr/>
        </p:nvGrpSpPr>
        <p:grpSpPr>
          <a:xfrm>
            <a:off x="496455" y="2642382"/>
            <a:ext cx="11425789" cy="4183804"/>
            <a:chOff x="-29079" y="2057858"/>
            <a:chExt cx="12398711" cy="46636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491AFC-9ED3-8C41-9F10-9C41E45B7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6117" y="2057858"/>
              <a:ext cx="4493515" cy="46636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F75956-BD1F-6C46-8ECB-F44B01337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9079" y="2157001"/>
              <a:ext cx="8064686" cy="4269024"/>
            </a:xfrm>
            <a:prstGeom prst="rect">
              <a:avLst/>
            </a:prstGeom>
          </p:spPr>
        </p:pic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C7608EA7-2001-304E-A7EF-F5191DE10725}"/>
                </a:ext>
              </a:extLst>
            </p:cNvPr>
            <p:cNvSpPr/>
            <p:nvPr/>
          </p:nvSpPr>
          <p:spPr>
            <a:xfrm>
              <a:off x="1440456" y="5540810"/>
              <a:ext cx="531221" cy="539142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0EDFF856-2503-4740-A7FA-C78AC87B711F}"/>
                </a:ext>
              </a:extLst>
            </p:cNvPr>
            <p:cNvSpPr/>
            <p:nvPr/>
          </p:nvSpPr>
          <p:spPr>
            <a:xfrm>
              <a:off x="5406008" y="5527140"/>
              <a:ext cx="531221" cy="539142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1E3A33-4960-8D41-9491-D2A4AD185471}"/>
                </a:ext>
              </a:extLst>
            </p:cNvPr>
            <p:cNvSpPr txBox="1"/>
            <p:nvPr/>
          </p:nvSpPr>
          <p:spPr>
            <a:xfrm>
              <a:off x="3168200" y="4730750"/>
              <a:ext cx="1650560" cy="514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2400" b="1" dirty="0"/>
                <a:t>Dropouts!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1178CE6-B6DF-F444-8F88-5C8A91CB3C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1675" y="5244717"/>
              <a:ext cx="2031588" cy="2960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54F9A71-A4EA-7344-A1A5-E759152324FC}"/>
                </a:ext>
              </a:extLst>
            </p:cNvPr>
            <p:cNvCxnSpPr>
              <a:cxnSpLocks/>
            </p:cNvCxnSpPr>
            <p:nvPr/>
          </p:nvCxnSpPr>
          <p:spPr>
            <a:xfrm>
              <a:off x="3993480" y="5244717"/>
              <a:ext cx="1412529" cy="2960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F059B-897A-7B4D-8E21-BB5AAE846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486"/>
            <a:ext cx="10515600" cy="103034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It is possible to produce a list of ”markers” per condition or cluster</a:t>
            </a:r>
          </a:p>
          <a:p>
            <a:endParaRPr lang="en-US" sz="1600" dirty="0"/>
          </a:p>
          <a:p>
            <a:r>
              <a:rPr lang="en-US" dirty="0"/>
              <a:t>Markers and their expression can be visualized in different ways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DA100-5FDB-BE44-8A74-2DB5B675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6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0A6625A-FA81-C24E-9419-3320620D3F5C}"/>
              </a:ext>
            </a:extLst>
          </p:cNvPr>
          <p:cNvSpPr/>
          <p:nvPr/>
        </p:nvSpPr>
        <p:spPr>
          <a:xfrm>
            <a:off x="838199" y="546265"/>
            <a:ext cx="9172700" cy="76977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Differential Gene Expression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130494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9AAA8-59E3-BC4B-ABD9-D58523D99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188" y="1545322"/>
            <a:ext cx="4976032" cy="51250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A89298-378D-9749-9F2A-AC7241681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83784"/>
            <a:ext cx="7249930" cy="39352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8467B-5FCE-F84C-878A-0DEBC1F60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54C1E-5728-5D46-8830-058161E362CF}" type="slidenum">
              <a:rPr lang="en-US" smtClean="0"/>
              <a:t>7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5928A6-E9C3-854F-8B12-FA8F5DA50849}"/>
              </a:ext>
            </a:extLst>
          </p:cNvPr>
          <p:cNvSpPr/>
          <p:nvPr/>
        </p:nvSpPr>
        <p:spPr>
          <a:xfrm>
            <a:off x="838199" y="546265"/>
            <a:ext cx="9172700" cy="76977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Differential Gene Expression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270445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F3515A-5EC7-E449-89C8-D617D4A6D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708" y="3073093"/>
            <a:ext cx="6245389" cy="37849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F38D7-50C6-4C4C-A4AD-3629D8ED7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Clusters can be annotated using markers with previous 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995D8-04A0-354D-9BC2-C92FDE10B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6B55-2FBF-E645-B561-8271EEC5CE3D}" type="slidenum">
              <a:rPr lang="en-GB" smtClean="0"/>
              <a:t>8</a:t>
            </a:fld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252CDB-99E4-A244-9AC1-4B7EFA8E3431}"/>
              </a:ext>
            </a:extLst>
          </p:cNvPr>
          <p:cNvSpPr/>
          <p:nvPr/>
        </p:nvSpPr>
        <p:spPr>
          <a:xfrm>
            <a:off x="838199" y="546265"/>
            <a:ext cx="9172700" cy="76977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Differential Gene Expression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C116A-FDA7-6A41-9934-A5A386EDC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04" y="2954339"/>
            <a:ext cx="5465125" cy="3903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73FB9-9F14-1147-BA41-B80FF69862A0}"/>
              </a:ext>
            </a:extLst>
          </p:cNvPr>
          <p:cNvSpPr txBox="1"/>
          <p:nvPr/>
        </p:nvSpPr>
        <p:spPr>
          <a:xfrm>
            <a:off x="2019124" y="2507204"/>
            <a:ext cx="20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No annotation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6BFB6-1973-9F47-A008-1489EE06AC82}"/>
              </a:ext>
            </a:extLst>
          </p:cNvPr>
          <p:cNvSpPr txBox="1"/>
          <p:nvPr/>
        </p:nvSpPr>
        <p:spPr>
          <a:xfrm>
            <a:off x="8137832" y="2507204"/>
            <a:ext cx="154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Annotated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3C029D-FE9A-A140-A55D-48B491457D9F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054168" y="2738037"/>
            <a:ext cx="40836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351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9046</TotalTime>
  <Words>365</Words>
  <Application>Microsoft Macintosh PowerPoint</Application>
  <PresentationFormat>Widescreen</PresentationFormat>
  <Paragraphs>100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5. Differential Expression Analysis in scRNAseq</vt:lpstr>
      <vt:lpstr>Agenda. Postprocessing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Jose Alejandro Herrera Romero</dc:creator>
  <cp:lastModifiedBy>Jose Alejandro Herrera Romero</cp:lastModifiedBy>
  <cp:revision>96</cp:revision>
  <dcterms:created xsi:type="dcterms:W3CDTF">2021-05-13T13:56:47Z</dcterms:created>
  <dcterms:modified xsi:type="dcterms:W3CDTF">2021-12-20T10:24:44Z</dcterms:modified>
</cp:coreProperties>
</file>